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2"/>
  </p:notesMasterIdLst>
  <p:sldIdLst>
    <p:sldId id="256" r:id="rId2"/>
    <p:sldId id="257" r:id="rId3"/>
    <p:sldId id="266" r:id="rId4"/>
    <p:sldId id="267" r:id="rId5"/>
    <p:sldId id="259" r:id="rId6"/>
    <p:sldId id="271" r:id="rId7"/>
    <p:sldId id="260" r:id="rId8"/>
    <p:sldId id="281" r:id="rId9"/>
    <p:sldId id="269" r:id="rId10"/>
    <p:sldId id="268" r:id="rId11"/>
    <p:sldId id="261" r:id="rId12"/>
    <p:sldId id="262" r:id="rId13"/>
    <p:sldId id="263" r:id="rId14"/>
    <p:sldId id="272" r:id="rId15"/>
    <p:sldId id="274" r:id="rId16"/>
    <p:sldId id="283" r:id="rId17"/>
    <p:sldId id="277" r:id="rId18"/>
    <p:sldId id="276" r:id="rId19"/>
    <p:sldId id="284" r:id="rId20"/>
    <p:sldId id="282" r:id="rId21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FF0A7A4-87E1-8652-B6BD-E7A826FBC705}" v="1349" dt="2022-05-19T22:27:44.735"/>
    <p1510:client id="{39DBF3A4-C243-882D-B62F-D19C3043BBB1}" v="18" dt="2022-05-19T19:21:57.908"/>
    <p1510:client id="{41A93B9D-326C-7409-35D5-DD36C18DFFBA}" v="444" dt="2022-05-19T22:14:34.338"/>
    <p1510:client id="{4926580F-667B-E357-1208-39611D6EA15A}" v="678" dt="2022-05-19T22:27:21.354"/>
    <p1510:client id="{D082310D-6BE9-4104-8E16-FF5F0FF39FDD}" v="123" dt="2022-05-19T22:00:48.99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DEFB7D-EFEE-4C7C-82C4-505F6C343824}" type="datetimeFigureOut">
              <a:t>19/05/2022</a:t>
            </a:fld>
            <a:endParaRPr lang="pt-PT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PT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255937-27EF-42BE-B8D1-155C0051CFE6}" type="slidenum"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0312910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- </a:t>
            </a:r>
            <a:r>
              <a:rPr lang="en-US"/>
              <a:t>O </a:t>
            </a:r>
            <a:r>
              <a:rPr lang="en-US" err="1"/>
              <a:t>envelhecimento</a:t>
            </a:r>
            <a:r>
              <a:rPr lang="en-US"/>
              <a:t> é </a:t>
            </a:r>
            <a:r>
              <a:rPr lang="en-US" err="1"/>
              <a:t>caracterizado</a:t>
            </a:r>
            <a:r>
              <a:rPr lang="en-US"/>
              <a:t> </a:t>
            </a:r>
            <a:r>
              <a:rPr lang="en-US" err="1"/>
              <a:t>pelas</a:t>
            </a:r>
            <a:r>
              <a:rPr lang="en-US"/>
              <a:t> </a:t>
            </a:r>
            <a:r>
              <a:rPr lang="en-US" err="1"/>
              <a:t>alterações</a:t>
            </a:r>
            <a:r>
              <a:rPr lang="en-US"/>
              <a:t> tanto do </a:t>
            </a:r>
            <a:r>
              <a:rPr lang="en-US" err="1"/>
              <a:t>cérebro</a:t>
            </a:r>
            <a:r>
              <a:rPr lang="en-US"/>
              <a:t> </a:t>
            </a:r>
            <a:r>
              <a:rPr lang="en-US" err="1"/>
              <a:t>como</a:t>
            </a:r>
            <a:r>
              <a:rPr lang="en-US"/>
              <a:t> da </a:t>
            </a:r>
            <a:r>
              <a:rPr lang="en-US" err="1"/>
              <a:t>cognição</a:t>
            </a:r>
            <a:br>
              <a:rPr lang="en-US">
                <a:cs typeface="+mn-lt"/>
              </a:rPr>
            </a:br>
            <a:r>
              <a:rPr lang="en-US">
                <a:cs typeface="Calibri"/>
              </a:rPr>
              <a:t>- </a:t>
            </a:r>
            <a:r>
              <a:rPr lang="en-US" err="1"/>
              <a:t>Esta</a:t>
            </a:r>
            <a:r>
              <a:rPr lang="en-US"/>
              <a:t> </a:t>
            </a:r>
            <a:r>
              <a:rPr lang="en-US" err="1"/>
              <a:t>estratégia</a:t>
            </a:r>
            <a:r>
              <a:rPr lang="en-US"/>
              <a:t> </a:t>
            </a:r>
            <a:r>
              <a:rPr lang="en-US" err="1"/>
              <a:t>permite</a:t>
            </a:r>
            <a:r>
              <a:rPr lang="en-US"/>
              <a:t> que </a:t>
            </a:r>
            <a:r>
              <a:rPr lang="en-US" err="1"/>
              <a:t>seja</a:t>
            </a:r>
            <a:r>
              <a:rPr lang="en-US"/>
              <a:t> </a:t>
            </a:r>
            <a:r>
              <a:rPr lang="en-US" err="1"/>
              <a:t>possível</a:t>
            </a:r>
            <a:r>
              <a:rPr lang="en-US"/>
              <a:t> </a:t>
            </a:r>
            <a:r>
              <a:rPr lang="en-US" err="1"/>
              <a:t>calcular</a:t>
            </a:r>
            <a:r>
              <a:rPr lang="en-US"/>
              <a:t> a </a:t>
            </a:r>
            <a:r>
              <a:rPr lang="en-US" err="1"/>
              <a:t>diferença</a:t>
            </a:r>
            <a:r>
              <a:rPr lang="en-US"/>
              <a:t> entre a </a:t>
            </a:r>
            <a:r>
              <a:rPr lang="en-US" err="1"/>
              <a:t>idade</a:t>
            </a:r>
            <a:r>
              <a:rPr lang="en-US"/>
              <a:t> </a:t>
            </a:r>
            <a:r>
              <a:rPr lang="en-US" err="1"/>
              <a:t>prevista</a:t>
            </a:r>
            <a:r>
              <a:rPr lang="en-US"/>
              <a:t> do </a:t>
            </a:r>
            <a:r>
              <a:rPr lang="en-US" err="1"/>
              <a:t>cérebro</a:t>
            </a:r>
            <a:r>
              <a:rPr lang="en-US"/>
              <a:t> e a </a:t>
            </a:r>
            <a:r>
              <a:rPr lang="en-US" err="1"/>
              <a:t>idade</a:t>
            </a:r>
            <a:r>
              <a:rPr lang="en-US"/>
              <a:t> </a:t>
            </a:r>
            <a:r>
              <a:rPr lang="en-US" err="1"/>
              <a:t>cronológica</a:t>
            </a:r>
            <a:r>
              <a:rPr lang="en-US"/>
              <a:t> da </a:t>
            </a:r>
            <a:r>
              <a:rPr lang="en-US" err="1"/>
              <a:t>pessoa</a:t>
            </a:r>
            <a:endParaRPr lang="en-US" err="1">
              <a:cs typeface="Calibri"/>
            </a:endParaRPr>
          </a:p>
          <a:p>
            <a:r>
              <a:rPr lang="en-US">
                <a:cs typeface="Calibri"/>
              </a:rPr>
              <a:t>- </a:t>
            </a:r>
            <a:r>
              <a:rPr lang="en-US"/>
              <a:t>Quando </a:t>
            </a:r>
            <a:r>
              <a:rPr lang="en-US" err="1"/>
              <a:t>esta</a:t>
            </a:r>
            <a:r>
              <a:rPr lang="en-US"/>
              <a:t> </a:t>
            </a:r>
            <a:r>
              <a:rPr lang="en-US" err="1"/>
              <a:t>diferença</a:t>
            </a:r>
            <a:r>
              <a:rPr lang="en-US"/>
              <a:t> é </a:t>
            </a:r>
            <a:r>
              <a:rPr lang="en-US" err="1"/>
              <a:t>maior</a:t>
            </a:r>
            <a:r>
              <a:rPr lang="en-US"/>
              <a:t> do que zero é </a:t>
            </a:r>
            <a:r>
              <a:rPr lang="en-US" err="1"/>
              <a:t>possível</a:t>
            </a:r>
            <a:r>
              <a:rPr lang="en-US"/>
              <a:t> </a:t>
            </a:r>
            <a:r>
              <a:rPr lang="en-US" err="1"/>
              <a:t>concluir</a:t>
            </a:r>
            <a:r>
              <a:rPr lang="en-US"/>
              <a:t> que </a:t>
            </a:r>
            <a:r>
              <a:rPr lang="en-US" err="1"/>
              <a:t>existe</a:t>
            </a:r>
            <a:r>
              <a:rPr lang="en-US"/>
              <a:t> um </a:t>
            </a:r>
            <a:r>
              <a:rPr lang="en-US" err="1"/>
              <a:t>envelhecimento</a:t>
            </a:r>
            <a:r>
              <a:rPr lang="en-US"/>
              <a:t> </a:t>
            </a:r>
            <a:r>
              <a:rPr lang="en-US" err="1"/>
              <a:t>cognitivo</a:t>
            </a:r>
            <a:r>
              <a:rPr lang="en-US"/>
              <a:t> </a:t>
            </a:r>
            <a:r>
              <a:rPr lang="en-US" err="1"/>
              <a:t>acelerado</a:t>
            </a:r>
            <a:endParaRPr lang="en-US" err="1">
              <a:cs typeface="Calibri"/>
            </a:endParaRP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55937-27EF-42BE-B8D1-155C0051CFE6}" type="slidenum">
              <a:t>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5417573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9E016143-E03C-4CFD-AFDC-14E5BDEA754C}" type="datetimeFigureOut">
              <a:rPr lang="en-US" dirty="0"/>
              <a:t>5/19/2022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‹nº›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1158870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3E54A-A8CA-48C1-9504-691B58049D29}" type="datetimeFigureOut">
              <a:rPr lang="en-US" dirty="0"/>
              <a:t>5/19/2022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1456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6C806-BBF7-471C-9527-881CE2266695}" type="datetimeFigureOut">
              <a:rPr lang="en-US" dirty="0"/>
              <a:t>5/19/2022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609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94063-DF36-4330-A365-08DA1FA5B7D6}" type="datetimeFigureOut">
              <a:rPr lang="en-US" dirty="0"/>
              <a:t>5/19/2022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8155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A7C6C-0F39-4D70-8E8D-FE5B9C95FA73}" type="datetimeFigureOut">
              <a:rPr lang="en-US" dirty="0"/>
              <a:t>5/19/2022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917414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FA4AC-08CC-42CE-BD01-C191750A04EC}" type="datetimeFigureOut">
              <a:rPr lang="en-US" dirty="0"/>
              <a:t>5/19/2022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296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7A723-92A7-435B-B681-F25B092FEFEB}" type="datetimeFigureOut">
              <a:rPr lang="en-US" dirty="0"/>
              <a:t>5/19/2022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6712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70639-886C-4FCF-9EAB-ABB5DA3F3F4A}" type="datetimeFigureOut">
              <a:rPr lang="en-US" dirty="0"/>
              <a:t>5/19/2022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08122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30651-31F4-45D2-98AE-A2108F41BC07}" type="datetimeFigureOut">
              <a:rPr lang="en-US" dirty="0"/>
              <a:t>5/19/2022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4746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3789A-C914-4DB1-8815-80B5EC7335C5}" type="datetimeFigureOut">
              <a:rPr lang="en-US" dirty="0"/>
              <a:t>5/19/2022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2711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blipFill>
            <a:blip r:embed="rId2"/>
            <a:stretch>
              <a:fillRect/>
            </a:stretch>
          </a:blip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440AA-91A0-436F-8FDB-C0F939DCAE21}" type="datetimeFigureOut">
              <a:rPr lang="en-US" dirty="0"/>
              <a:t>5/19/2022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18984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0E59FD0C-5451-4CA0-86AF-E70AE3279989}" type="datetimeFigureOut">
              <a:rPr lang="en-US" dirty="0"/>
              <a:t>5/19/2022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5521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7">
            <a:extLst>
              <a:ext uri="{FF2B5EF4-FFF2-40B4-BE49-F238E27FC236}">
                <a16:creationId xmlns:a16="http://schemas.microsoft.com/office/drawing/2014/main" id="{457F168B-F27F-77EE-92FB-6365286A078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2109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407825" y="1829493"/>
            <a:ext cx="9144000" cy="134864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1">
                <a:solidFill>
                  <a:srgbClr val="FFFFFF"/>
                </a:solidFill>
                <a:latin typeface="CMR12"/>
              </a:rPr>
              <a:t>Deep Learning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478140" y="3172087"/>
            <a:ext cx="9144000" cy="73598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err="1">
                <a:solidFill>
                  <a:srgbClr val="FFFFFF"/>
                </a:solidFill>
                <a:latin typeface="Calibri Light"/>
                <a:cs typeface="Calibri Light"/>
              </a:rPr>
              <a:t>Previsão</a:t>
            </a:r>
            <a:r>
              <a:rPr lang="en-US">
                <a:solidFill>
                  <a:srgbClr val="FFFFFF"/>
                </a:solidFill>
                <a:latin typeface="Calibri Light"/>
                <a:cs typeface="Calibri Light"/>
              </a:rPr>
              <a:t> da </a:t>
            </a:r>
            <a:r>
              <a:rPr lang="en-US" err="1">
                <a:solidFill>
                  <a:srgbClr val="FFFFFF"/>
                </a:solidFill>
                <a:latin typeface="Calibri Light"/>
                <a:cs typeface="Calibri Light"/>
              </a:rPr>
              <a:t>idade</a:t>
            </a:r>
            <a:r>
              <a:rPr lang="en-US">
                <a:solidFill>
                  <a:srgbClr val="FFFFFF"/>
                </a:solidFill>
                <a:latin typeface="Calibri Light"/>
                <a:cs typeface="Calibri Light"/>
              </a:rPr>
              <a:t> cerebral a </a:t>
            </a:r>
            <a:r>
              <a:rPr lang="en-US" err="1">
                <a:solidFill>
                  <a:srgbClr val="FFFFFF"/>
                </a:solidFill>
                <a:latin typeface="Calibri Light"/>
                <a:cs typeface="Calibri Light"/>
              </a:rPr>
              <a:t>partir</a:t>
            </a:r>
            <a:r>
              <a:rPr lang="en-US">
                <a:solidFill>
                  <a:srgbClr val="FFFFFF"/>
                </a:solidFill>
                <a:latin typeface="Calibri Light"/>
                <a:cs typeface="Calibri Light"/>
              </a:rPr>
              <a:t> da </a:t>
            </a:r>
            <a:r>
              <a:rPr lang="en-US" err="1">
                <a:solidFill>
                  <a:srgbClr val="FFFFFF"/>
                </a:solidFill>
                <a:latin typeface="Calibri Light"/>
                <a:cs typeface="Calibri Light"/>
              </a:rPr>
              <a:t>sua</a:t>
            </a:r>
            <a:r>
              <a:rPr lang="en-US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lang="en-US" err="1">
                <a:solidFill>
                  <a:srgbClr val="FFFFFF"/>
                </a:solidFill>
                <a:latin typeface="Calibri Light"/>
                <a:cs typeface="Calibri Light"/>
              </a:rPr>
              <a:t>conectividade</a:t>
            </a:r>
            <a:r>
              <a:rPr lang="en-US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lang="en-US" err="1">
                <a:solidFill>
                  <a:srgbClr val="FFFFFF"/>
                </a:solidFill>
                <a:latin typeface="Calibri Light"/>
                <a:cs typeface="Calibri Light"/>
              </a:rPr>
              <a:t>estrutural</a:t>
            </a:r>
            <a:endParaRPr lang="en-US">
              <a:solidFill>
                <a:srgbClr val="FFFFFF"/>
              </a:solidFill>
              <a:latin typeface="Calibri Light"/>
              <a:cs typeface="Calibri Light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B8CF0F4D-800B-022A-780E-7A80205ECBF2}"/>
              </a:ext>
            </a:extLst>
          </p:cNvPr>
          <p:cNvSpPr txBox="1"/>
          <p:nvPr/>
        </p:nvSpPr>
        <p:spPr>
          <a:xfrm>
            <a:off x="769759" y="5054976"/>
            <a:ext cx="3226419" cy="143116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600"/>
              </a:spcAft>
            </a:pPr>
            <a:r>
              <a:rPr lang="pt-PT">
                <a:latin typeface="Calibri Light"/>
                <a:cs typeface="Calibri Light"/>
              </a:rPr>
              <a:t>Filipa Pereira PG46978</a:t>
            </a:r>
          </a:p>
          <a:p>
            <a:pPr>
              <a:spcAft>
                <a:spcPts val="600"/>
              </a:spcAft>
            </a:pPr>
            <a:r>
              <a:rPr lang="pt-PT">
                <a:latin typeface="Calibri Light"/>
                <a:cs typeface="Calibri"/>
              </a:rPr>
              <a:t>Carolina </a:t>
            </a:r>
            <a:r>
              <a:rPr lang="pt-PT" err="1">
                <a:latin typeface="Calibri Light"/>
                <a:cs typeface="Calibri"/>
              </a:rPr>
              <a:t>Santejo</a:t>
            </a:r>
            <a:r>
              <a:rPr lang="pt-PT">
                <a:latin typeface="Calibri Light"/>
                <a:cs typeface="Calibri"/>
              </a:rPr>
              <a:t> PG47102</a:t>
            </a:r>
          </a:p>
          <a:p>
            <a:pPr>
              <a:spcAft>
                <a:spcPts val="600"/>
              </a:spcAft>
            </a:pPr>
            <a:r>
              <a:rPr lang="pt-PT">
                <a:latin typeface="Calibri Light"/>
                <a:cs typeface="Calibri"/>
              </a:rPr>
              <a:t>Luís Pinto PG47428</a:t>
            </a:r>
          </a:p>
          <a:p>
            <a:pPr>
              <a:spcAft>
                <a:spcPts val="600"/>
              </a:spcAft>
            </a:pPr>
            <a:r>
              <a:rPr lang="pt-PT" dirty="0">
                <a:latin typeface="Calibri Light"/>
                <a:cs typeface="Calibri"/>
              </a:rPr>
              <a:t>Raquel Costa PG47600</a:t>
            </a:r>
          </a:p>
        </p:txBody>
      </p:sp>
      <p:pic>
        <p:nvPicPr>
          <p:cNvPr id="5" name="Imagem 5">
            <a:extLst>
              <a:ext uri="{FF2B5EF4-FFF2-40B4-BE49-F238E27FC236}">
                <a16:creationId xmlns:a16="http://schemas.microsoft.com/office/drawing/2014/main" id="{3F12D2BF-50DF-7870-B6D0-C728003AE8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8711" y="463493"/>
            <a:ext cx="1506188" cy="1368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9777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6F05DDE-5F2C-44F5-BACC-DED4737B11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36435E3-1914-4453-A41E-2849F6B488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2811"/>
            <a:ext cx="11292841" cy="4236483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DF40498-A4D1-F0AA-ED22-DA8CC33A4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445" y="1194603"/>
            <a:ext cx="9941211" cy="34283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6000" err="1">
                <a:latin typeface="Amasis MT Pro Medium"/>
              </a:rPr>
              <a:t>Tratamento</a:t>
            </a:r>
            <a:r>
              <a:rPr lang="en-US" sz="6000">
                <a:latin typeface="Amasis MT Pro Medium"/>
              </a:rPr>
              <a:t> de Dados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56E287F-2B11-4E25-A381-2FB11B413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4233670"/>
            <a:ext cx="11292840" cy="262433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6072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BE1B0E-0DBE-4E23-87DC-67AF1C5F65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833" y="336071"/>
            <a:ext cx="9692640" cy="969303"/>
          </a:xfrm>
        </p:spPr>
        <p:txBody>
          <a:bodyPr/>
          <a:lstStyle/>
          <a:p>
            <a:r>
              <a:rPr lang="pt-PT">
                <a:latin typeface="Amasis MT Pro Medium"/>
                <a:cs typeface="Calibri Light"/>
              </a:rPr>
              <a:t>Tratamento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D551316F-DEFF-7C20-6543-5F3F6D5ED3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2192" y="1757680"/>
            <a:ext cx="8595360" cy="435133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PT" b="1" err="1">
                <a:cs typeface="Calibri"/>
              </a:rPr>
              <a:t>One</a:t>
            </a:r>
            <a:r>
              <a:rPr lang="pt-PT" b="1">
                <a:cs typeface="Calibri"/>
              </a:rPr>
              <a:t> Hot </a:t>
            </a:r>
            <a:r>
              <a:rPr lang="pt-PT" b="1" err="1">
                <a:cs typeface="Calibri"/>
              </a:rPr>
              <a:t>Encoding</a:t>
            </a:r>
            <a:r>
              <a:rPr lang="pt-PT">
                <a:cs typeface="Calibri"/>
              </a:rPr>
              <a:t> da coluna do Género.</a:t>
            </a:r>
          </a:p>
          <a:p>
            <a:r>
              <a:rPr lang="pt-PT" b="1">
                <a:cs typeface="Calibri"/>
              </a:rPr>
              <a:t>Normalização</a:t>
            </a:r>
            <a:r>
              <a:rPr lang="pt-PT">
                <a:cs typeface="Calibri"/>
              </a:rPr>
              <a:t> da coluna da Educação.</a:t>
            </a:r>
          </a:p>
          <a:p>
            <a:r>
              <a:rPr lang="pt-PT">
                <a:cs typeface="Calibri"/>
              </a:rPr>
              <a:t>Conversão das </a:t>
            </a:r>
            <a:r>
              <a:rPr lang="pt-PT" b="1">
                <a:cs typeface="Calibri"/>
              </a:rPr>
              <a:t>matrizes</a:t>
            </a:r>
            <a:r>
              <a:rPr lang="pt-PT">
                <a:cs typeface="Calibri"/>
              </a:rPr>
              <a:t> em </a:t>
            </a:r>
            <a:r>
              <a:rPr lang="pt-PT" b="1">
                <a:cs typeface="Calibri"/>
              </a:rPr>
              <a:t>vetores</a:t>
            </a:r>
            <a:r>
              <a:rPr lang="pt-PT">
                <a:cs typeface="Calibri"/>
              </a:rPr>
              <a:t>, retirando os zeros comuns.</a:t>
            </a:r>
          </a:p>
        </p:txBody>
      </p:sp>
      <p:pic>
        <p:nvPicPr>
          <p:cNvPr id="5" name="Imagem 5">
            <a:extLst>
              <a:ext uri="{FF2B5EF4-FFF2-40B4-BE49-F238E27FC236}">
                <a16:creationId xmlns:a16="http://schemas.microsoft.com/office/drawing/2014/main" id="{348DFD5A-63EF-F645-140E-F9DFB23FF3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1276" y="3270985"/>
            <a:ext cx="3863189" cy="3193106"/>
          </a:xfrm>
          <a:prstGeom prst="rect">
            <a:avLst/>
          </a:prstGeom>
        </p:spPr>
      </p:pic>
      <p:pic>
        <p:nvPicPr>
          <p:cNvPr id="6" name="Imagem 6" descr="Uma imagem com texto&#10;&#10;Descrição gerada automaticamente">
            <a:extLst>
              <a:ext uri="{FF2B5EF4-FFF2-40B4-BE49-F238E27FC236}">
                <a16:creationId xmlns:a16="http://schemas.microsoft.com/office/drawing/2014/main" id="{A6650F08-8410-DE61-20F1-9BD71CC97E7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640" r="20819" b="719"/>
          <a:stretch/>
        </p:blipFill>
        <p:spPr>
          <a:xfrm>
            <a:off x="1416424" y="3928732"/>
            <a:ext cx="3273186" cy="1369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6536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6F05DDE-5F2C-44F5-BACC-DED4737B11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36435E3-1914-4453-A41E-2849F6B488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2811"/>
            <a:ext cx="11292841" cy="4236483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FB74E91-1B47-98B3-5430-675ABA652C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9055" y="1244083"/>
            <a:ext cx="9941211" cy="34283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6000" err="1">
                <a:latin typeface="Amasis MT Pro Medium"/>
              </a:rPr>
              <a:t>Modelo</a:t>
            </a:r>
            <a:r>
              <a:rPr lang="en-US" sz="6000">
                <a:latin typeface="Amasis MT Pro Medium"/>
              </a:rPr>
              <a:t> </a:t>
            </a:r>
            <a:r>
              <a:rPr lang="en-US" sz="6000" err="1">
                <a:latin typeface="Amasis MT Pro Medium"/>
              </a:rPr>
              <a:t>Desenvolvido</a:t>
            </a:r>
            <a:endParaRPr lang="en-US" sz="6000">
              <a:latin typeface="Amasis MT Pro Medium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56E287F-2B11-4E25-A381-2FB11B413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4233670"/>
            <a:ext cx="11292840" cy="262433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7686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2F8BCAD-E138-2B17-65B7-090660DB65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563" y="46922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 err="1">
                <a:latin typeface="Amasis MT Pro Medium"/>
              </a:rPr>
              <a:t>Arquitetura</a:t>
            </a:r>
            <a:r>
              <a:rPr lang="en-US" sz="5400" kern="1200">
                <a:latin typeface="Amasis MT Pro Medium"/>
              </a:rPr>
              <a:t> do </a:t>
            </a:r>
            <a:r>
              <a:rPr lang="en-US" sz="5400" kern="1200" err="1">
                <a:latin typeface="Amasis MT Pro Medium"/>
              </a:rPr>
              <a:t>Modelo</a:t>
            </a:r>
            <a:endParaRPr lang="en-US" sz="5400" kern="1200">
              <a:latin typeface="Amasis MT Pro Medium"/>
            </a:endParaRPr>
          </a:p>
        </p:txBody>
      </p:sp>
      <p:pic>
        <p:nvPicPr>
          <p:cNvPr id="3" name="Imagem 3">
            <a:extLst>
              <a:ext uri="{FF2B5EF4-FFF2-40B4-BE49-F238E27FC236}">
                <a16:creationId xmlns:a16="http://schemas.microsoft.com/office/drawing/2014/main" id="{D29CFDF1-A3D4-F5AE-3A42-02701D9C7D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937" y="2033631"/>
            <a:ext cx="10515599" cy="4101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1288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Posição de Conteúdo 4">
            <a:extLst>
              <a:ext uri="{FF2B5EF4-FFF2-40B4-BE49-F238E27FC236}">
                <a16:creationId xmlns:a16="http://schemas.microsoft.com/office/drawing/2014/main" id="{44C9F9D3-D191-5F3D-4C62-66D2B22481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8437" y="2224162"/>
            <a:ext cx="4972494" cy="3410826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250000"/>
              </a:lnSpc>
            </a:pPr>
            <a:r>
              <a:rPr lang="pt-PT"/>
              <a:t>Divisão de dados em </a:t>
            </a:r>
            <a:r>
              <a:rPr lang="pt-PT" b="1"/>
              <a:t>treino</a:t>
            </a:r>
            <a:r>
              <a:rPr lang="pt-PT"/>
              <a:t> e </a:t>
            </a:r>
            <a:r>
              <a:rPr lang="pt-PT" b="1"/>
              <a:t>validação.</a:t>
            </a:r>
            <a:endParaRPr lang="pt-PT"/>
          </a:p>
          <a:p>
            <a:pPr>
              <a:lnSpc>
                <a:spcPct val="250000"/>
              </a:lnSpc>
            </a:pPr>
            <a:r>
              <a:rPr lang="pt-PT" b="1"/>
              <a:t>Compilação </a:t>
            </a:r>
            <a:r>
              <a:rPr lang="pt-PT"/>
              <a:t>do modelo.</a:t>
            </a:r>
          </a:p>
          <a:p>
            <a:pPr>
              <a:lnSpc>
                <a:spcPct val="250000"/>
              </a:lnSpc>
            </a:pPr>
            <a:r>
              <a:rPr lang="pt-PT" b="1" err="1"/>
              <a:t>Fit</a:t>
            </a:r>
            <a:r>
              <a:rPr lang="pt-PT"/>
              <a:t> do modelo.</a:t>
            </a:r>
          </a:p>
          <a:p>
            <a:endParaRPr lang="pt-PT"/>
          </a:p>
          <a:p>
            <a:pPr marL="0" indent="0">
              <a:buNone/>
            </a:pPr>
            <a:endParaRPr lang="pt-PT"/>
          </a:p>
        </p:txBody>
      </p:sp>
      <p:pic>
        <p:nvPicPr>
          <p:cNvPr id="9" name="Imagem 9" descr="Uma imagem com texto&#10;&#10;Descrição gerada automaticamente">
            <a:extLst>
              <a:ext uri="{FF2B5EF4-FFF2-40B4-BE49-F238E27FC236}">
                <a16:creationId xmlns:a16="http://schemas.microsoft.com/office/drawing/2014/main" id="{F40026DA-EB3E-EC66-B070-96B2C964CF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8108" y="1969604"/>
            <a:ext cx="5386450" cy="3933411"/>
          </a:xfrm>
          <a:prstGeom prst="rect">
            <a:avLst/>
          </a:prstGeom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914C98D1-743A-304C-73F6-07E0C909257B}"/>
              </a:ext>
            </a:extLst>
          </p:cNvPr>
          <p:cNvSpPr txBox="1">
            <a:spLocks/>
          </p:cNvSpPr>
          <p:nvPr/>
        </p:nvSpPr>
        <p:spPr>
          <a:xfrm>
            <a:off x="473363" y="509860"/>
            <a:ext cx="10515599" cy="9326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err="1">
                <a:latin typeface="Amasis MT Pro Medium"/>
              </a:rPr>
              <a:t>Processo</a:t>
            </a:r>
            <a:r>
              <a:rPr lang="en-US" sz="5400">
                <a:latin typeface="Amasis MT Pro Medium"/>
              </a:rPr>
              <a:t> de </a:t>
            </a:r>
            <a:r>
              <a:rPr lang="en-US" sz="5400" err="1">
                <a:latin typeface="Amasis MT Pro Medium"/>
              </a:rPr>
              <a:t>Treino</a:t>
            </a:r>
            <a:endParaRPr lang="pt-PT" err="1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FDCF5D6-D06E-8D3B-FEA3-8B478CA08AB9}"/>
              </a:ext>
            </a:extLst>
          </p:cNvPr>
          <p:cNvSpPr txBox="1"/>
          <p:nvPr/>
        </p:nvSpPr>
        <p:spPr>
          <a:xfrm>
            <a:off x="6758193" y="5968103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PT" dirty="0"/>
              <a:t>Treino do modelo</a:t>
            </a:r>
          </a:p>
        </p:txBody>
      </p:sp>
    </p:spTree>
    <p:extLst>
      <p:ext uri="{BB962C8B-B14F-4D97-AF65-F5344CB8AC3E}">
        <p14:creationId xmlns:p14="http://schemas.microsoft.com/office/powerpoint/2010/main" val="38500144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4">
            <a:extLst>
              <a:ext uri="{FF2B5EF4-FFF2-40B4-BE49-F238E27FC236}">
                <a16:creationId xmlns:a16="http://schemas.microsoft.com/office/drawing/2014/main" id="{32459C96-DF0C-93C8-B542-4421F49327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9962" y="1870565"/>
            <a:ext cx="4667250" cy="3343275"/>
          </a:xfrm>
        </p:spPr>
      </p:pic>
      <p:pic>
        <p:nvPicPr>
          <p:cNvPr id="5" name="Imagem 5">
            <a:extLst>
              <a:ext uri="{FF2B5EF4-FFF2-40B4-BE49-F238E27FC236}">
                <a16:creationId xmlns:a16="http://schemas.microsoft.com/office/drawing/2014/main" id="{A3644C5D-5F3C-468B-978E-66F7B76308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8376" y="1804023"/>
            <a:ext cx="4821710" cy="3484722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CE0694F2-7476-10C8-FE40-3A84E31C7890}"/>
              </a:ext>
            </a:extLst>
          </p:cNvPr>
          <p:cNvSpPr txBox="1"/>
          <p:nvPr/>
        </p:nvSpPr>
        <p:spPr>
          <a:xfrm>
            <a:off x="1461377" y="5381941"/>
            <a:ext cx="324015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PT" dirty="0"/>
              <a:t>Variação da </a:t>
            </a:r>
            <a:r>
              <a:rPr lang="pt-PT" b="1" dirty="0" err="1"/>
              <a:t>loss</a:t>
            </a:r>
            <a:r>
              <a:rPr lang="pt-PT" dirty="0"/>
              <a:t> e </a:t>
            </a:r>
            <a:r>
              <a:rPr lang="pt-PT" b="1" dirty="0" err="1"/>
              <a:t>val_loss</a:t>
            </a:r>
            <a:endParaRPr lang="pt-PT" b="1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C224ED6-BF9C-5A8B-7DA6-778DAB78D5CB}"/>
              </a:ext>
            </a:extLst>
          </p:cNvPr>
          <p:cNvSpPr txBox="1"/>
          <p:nvPr/>
        </p:nvSpPr>
        <p:spPr>
          <a:xfrm>
            <a:off x="6703261" y="5381162"/>
            <a:ext cx="315180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PT" dirty="0"/>
              <a:t>Variação do </a:t>
            </a:r>
            <a:r>
              <a:rPr lang="pt-PT" dirty="0" err="1"/>
              <a:t>Learning</a:t>
            </a:r>
            <a:r>
              <a:rPr lang="pt-PT" dirty="0"/>
              <a:t> Rate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76BB0199-9BBF-433B-523E-A3317D432926}"/>
              </a:ext>
            </a:extLst>
          </p:cNvPr>
          <p:cNvSpPr txBox="1">
            <a:spLocks/>
          </p:cNvSpPr>
          <p:nvPr/>
        </p:nvSpPr>
        <p:spPr>
          <a:xfrm>
            <a:off x="422563" y="469220"/>
            <a:ext cx="10515599" cy="9326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err="1">
                <a:latin typeface="Amasis MT Pro Medium"/>
              </a:rPr>
              <a:t>Avaliação</a:t>
            </a:r>
            <a:r>
              <a:rPr lang="en-US" sz="5400">
                <a:latin typeface="Amasis MT Pro Medium"/>
              </a:rPr>
              <a:t> de Performance</a:t>
            </a:r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8272180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6F05DDE-5F2C-44F5-BACC-DED4737B11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36435E3-1914-4453-A41E-2849F6B488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2811"/>
            <a:ext cx="11292841" cy="4236483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FB74E91-1B47-98B3-5430-675ABA652C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8895" y="1355843"/>
            <a:ext cx="9941211" cy="34283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85000"/>
              </a:lnSpc>
            </a:pPr>
            <a:r>
              <a:rPr lang="pt-PT" sz="6000">
                <a:latin typeface="Amasis MT Pro Medium"/>
              </a:rPr>
              <a:t>Resultados e</a:t>
            </a:r>
            <a:br>
              <a:rPr lang="pt-PT" sz="6000">
                <a:latin typeface="Amasis MT Pro Medium"/>
              </a:rPr>
            </a:br>
            <a:r>
              <a:rPr lang="pt-PT" sz="6000">
                <a:latin typeface="Amasis MT Pro Medium"/>
              </a:rPr>
              <a:t>Análise Crítica</a:t>
            </a:r>
            <a:endParaRPr lang="pt-PT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56E287F-2B11-4E25-A381-2FB11B413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4233670"/>
            <a:ext cx="11292840" cy="262433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7441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79394B32-6BFD-E86F-C649-82CE27E74976}"/>
              </a:ext>
            </a:extLst>
          </p:cNvPr>
          <p:cNvSpPr txBox="1"/>
          <p:nvPr/>
        </p:nvSpPr>
        <p:spPr>
          <a:xfrm>
            <a:off x="736948" y="1926921"/>
            <a:ext cx="6678213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pt-PT" dirty="0">
                <a:cs typeface="Calibri"/>
              </a:rPr>
              <a:t>Divisão dos dados em treino, validação e teste.</a:t>
            </a:r>
            <a:endParaRPr lang="pt-PT" dirty="0"/>
          </a:p>
          <a:p>
            <a:endParaRPr lang="pt-PT" dirty="0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pt-PT" dirty="0">
                <a:cs typeface="Calibri"/>
              </a:rPr>
              <a:t>Determinar </a:t>
            </a:r>
            <a:r>
              <a:rPr lang="pt-PT" b="1" dirty="0" err="1">
                <a:cs typeface="Calibri"/>
              </a:rPr>
              <a:t>outliers</a:t>
            </a:r>
            <a:r>
              <a:rPr lang="pt-PT" dirty="0">
                <a:cs typeface="Calibri"/>
              </a:rPr>
              <a:t> no </a:t>
            </a:r>
            <a:r>
              <a:rPr lang="pt-PT" dirty="0" err="1">
                <a:cs typeface="Calibri"/>
              </a:rPr>
              <a:t>batch</a:t>
            </a:r>
            <a:r>
              <a:rPr lang="pt-PT" dirty="0">
                <a:cs typeface="Calibri"/>
              </a:rPr>
              <a:t> de teste.</a:t>
            </a:r>
          </a:p>
          <a:p>
            <a:pPr marL="285750" indent="-285750">
              <a:buFont typeface="Arial"/>
              <a:buChar char="•"/>
            </a:pPr>
            <a:endParaRPr lang="pt-PT">
              <a:cs typeface="Calibri"/>
            </a:endParaRPr>
          </a:p>
        </p:txBody>
      </p:sp>
      <p:pic>
        <p:nvPicPr>
          <p:cNvPr id="8" name="Imagem 8">
            <a:extLst>
              <a:ext uri="{FF2B5EF4-FFF2-40B4-BE49-F238E27FC236}">
                <a16:creationId xmlns:a16="http://schemas.microsoft.com/office/drawing/2014/main" id="{1E50F4A8-FC6E-0A38-1211-5DBF6B9069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627" r="1989" b="3825"/>
          <a:stretch/>
        </p:blipFill>
        <p:spPr>
          <a:xfrm>
            <a:off x="738501" y="3247957"/>
            <a:ext cx="4783057" cy="3151267"/>
          </a:xfrm>
        </p:spPr>
      </p:pic>
      <p:pic>
        <p:nvPicPr>
          <p:cNvPr id="9" name="Imagem 9">
            <a:extLst>
              <a:ext uri="{FF2B5EF4-FFF2-40B4-BE49-F238E27FC236}">
                <a16:creationId xmlns:a16="http://schemas.microsoft.com/office/drawing/2014/main" id="{6EF51509-9BAD-FAFE-E65C-C1E77CDA10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1506" y="3247836"/>
            <a:ext cx="4787152" cy="3365503"/>
          </a:xfrm>
          <a:prstGeom prst="rect">
            <a:avLst/>
          </a:prstGeom>
        </p:spPr>
      </p:pic>
      <p:sp>
        <p:nvSpPr>
          <p:cNvPr id="4" name="Título 1">
            <a:extLst>
              <a:ext uri="{FF2B5EF4-FFF2-40B4-BE49-F238E27FC236}">
                <a16:creationId xmlns:a16="http://schemas.microsoft.com/office/drawing/2014/main" id="{E9C10B7F-D10C-54FE-0579-689402363498}"/>
              </a:ext>
            </a:extLst>
          </p:cNvPr>
          <p:cNvSpPr txBox="1">
            <a:spLocks/>
          </p:cNvSpPr>
          <p:nvPr/>
        </p:nvSpPr>
        <p:spPr>
          <a:xfrm>
            <a:off x="422563" y="469220"/>
            <a:ext cx="10515599" cy="9326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>
                <a:latin typeface="Amasis MT Pro Medium"/>
              </a:rPr>
              <a:t>Casos </a:t>
            </a:r>
            <a:r>
              <a:rPr lang="en-US" sz="5400" err="1">
                <a:latin typeface="Amasis MT Pro Medium"/>
              </a:rPr>
              <a:t>difíceis</a:t>
            </a:r>
            <a:r>
              <a:rPr lang="en-US" sz="5400">
                <a:latin typeface="Amasis MT Pro Medium"/>
              </a:rPr>
              <a:t> de </a:t>
            </a:r>
            <a:r>
              <a:rPr lang="en-US" sz="5400" err="1">
                <a:latin typeface="Amasis MT Pro Medium"/>
              </a:rPr>
              <a:t>prever</a:t>
            </a:r>
            <a:endParaRPr lang="pt-PT" err="1"/>
          </a:p>
        </p:txBody>
      </p:sp>
    </p:spTree>
    <p:extLst>
      <p:ext uri="{BB962C8B-B14F-4D97-AF65-F5344CB8AC3E}">
        <p14:creationId xmlns:p14="http://schemas.microsoft.com/office/powerpoint/2010/main" val="25153091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BE1CEE4C-726B-87C5-2CD0-2CF544A337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2820" y="1712259"/>
            <a:ext cx="5790317" cy="4351337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50000"/>
              </a:lnSpc>
            </a:pPr>
            <a:r>
              <a:rPr lang="pt-PT" b="1" err="1">
                <a:cs typeface="Calibri"/>
              </a:rPr>
              <a:t>Feature</a:t>
            </a:r>
            <a:r>
              <a:rPr lang="pt-PT" b="1">
                <a:cs typeface="Calibri"/>
              </a:rPr>
              <a:t> </a:t>
            </a:r>
            <a:r>
              <a:rPr lang="pt-PT" b="1" err="1">
                <a:cs typeface="Calibri"/>
              </a:rPr>
              <a:t>Importance</a:t>
            </a:r>
            <a:r>
              <a:rPr lang="pt-PT">
                <a:cs typeface="Calibri"/>
              </a:rPr>
              <a:t> permite identificar conexões cerebrais com maior impacto no modelo.</a:t>
            </a:r>
            <a:endParaRPr lang="pt-PT"/>
          </a:p>
          <a:p>
            <a:pPr>
              <a:lnSpc>
                <a:spcPct val="150000"/>
              </a:lnSpc>
            </a:pPr>
            <a:r>
              <a:rPr lang="pt-PT">
                <a:cs typeface="Calibri"/>
              </a:rPr>
              <a:t>Foi utilizada a biblioteca </a:t>
            </a:r>
            <a:r>
              <a:rPr lang="pt-PT" b="1">
                <a:cs typeface="Calibri"/>
              </a:rPr>
              <a:t>ELI5</a:t>
            </a:r>
            <a:r>
              <a:rPr lang="pt-PT">
                <a:cs typeface="Calibri"/>
              </a:rPr>
              <a:t>, nomeadamente o método de </a:t>
            </a:r>
            <a:r>
              <a:rPr lang="pt-PT" b="1" err="1">
                <a:cs typeface="Calibri"/>
              </a:rPr>
              <a:t>Permutation</a:t>
            </a:r>
            <a:r>
              <a:rPr lang="pt-PT" b="1">
                <a:cs typeface="Calibri"/>
              </a:rPr>
              <a:t> </a:t>
            </a:r>
            <a:r>
              <a:rPr lang="pt-PT" b="1" err="1">
                <a:cs typeface="Calibri"/>
              </a:rPr>
              <a:t>Importance</a:t>
            </a:r>
            <a:r>
              <a:rPr lang="pt-PT">
                <a:cs typeface="Calibri"/>
              </a:rPr>
              <a:t>.</a:t>
            </a:r>
          </a:p>
        </p:txBody>
      </p:sp>
      <p:pic>
        <p:nvPicPr>
          <p:cNvPr id="5" name="Imagem 5" descr="Uma imagem com texto&#10;&#10;Descrição gerada automaticamente">
            <a:extLst>
              <a:ext uri="{FF2B5EF4-FFF2-40B4-BE49-F238E27FC236}">
                <a16:creationId xmlns:a16="http://schemas.microsoft.com/office/drawing/2014/main" id="{96BFBDF9-D31B-90EA-718D-C632D07AA4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5348" y="1467872"/>
            <a:ext cx="2685511" cy="4849906"/>
          </a:xfrm>
          <a:prstGeom prst="rect">
            <a:avLst/>
          </a:prstGeom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8A15FEFF-9159-DF0C-920B-E82F2143C14B}"/>
              </a:ext>
            </a:extLst>
          </p:cNvPr>
          <p:cNvSpPr txBox="1">
            <a:spLocks/>
          </p:cNvSpPr>
          <p:nvPr/>
        </p:nvSpPr>
        <p:spPr>
          <a:xfrm>
            <a:off x="422563" y="469220"/>
            <a:ext cx="10515599" cy="9326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err="1">
                <a:latin typeface="Amasis MT Pro Medium"/>
              </a:rPr>
              <a:t>Conexões</a:t>
            </a:r>
            <a:r>
              <a:rPr lang="en-US" sz="5400">
                <a:latin typeface="Amasis MT Pro Medium"/>
              </a:rPr>
              <a:t> com Maior Impacto </a:t>
            </a:r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3192163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8A15FEFF-9159-DF0C-920B-E82F2143C14B}"/>
              </a:ext>
            </a:extLst>
          </p:cNvPr>
          <p:cNvSpPr txBox="1">
            <a:spLocks/>
          </p:cNvSpPr>
          <p:nvPr/>
        </p:nvSpPr>
        <p:spPr>
          <a:xfrm>
            <a:off x="473363" y="316820"/>
            <a:ext cx="10515599" cy="9326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err="1">
                <a:latin typeface="Amasis MT Pro Medium"/>
              </a:rPr>
              <a:t>Conclusão</a:t>
            </a:r>
            <a:r>
              <a:rPr lang="en-US" sz="4800">
                <a:latin typeface="Amasis MT Pro Medium"/>
              </a:rPr>
              <a:t> e </a:t>
            </a:r>
            <a:r>
              <a:rPr lang="en-US" sz="4800" err="1">
                <a:latin typeface="Amasis MT Pro Medium"/>
              </a:rPr>
              <a:t>Trabalhos</a:t>
            </a:r>
            <a:r>
              <a:rPr lang="en-US" sz="4800">
                <a:latin typeface="Amasis MT Pro Medium"/>
              </a:rPr>
              <a:t> </a:t>
            </a:r>
            <a:r>
              <a:rPr lang="en-US" sz="4800" err="1">
                <a:latin typeface="Amasis MT Pro Medium"/>
              </a:rPr>
              <a:t>Futuros</a:t>
            </a:r>
            <a:r>
              <a:rPr lang="en-US" sz="4800">
                <a:latin typeface="Amasis MT Pro Medium"/>
              </a:rPr>
              <a:t> </a:t>
            </a:r>
            <a:endParaRPr lang="pt-PT" sz="4800"/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FAB2E20D-2AE4-DCD6-B5A8-4CA58A9AFD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112" y="1889760"/>
            <a:ext cx="8355920" cy="249087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pt-PT" b="1"/>
              <a:t>Pontos Positivos:</a:t>
            </a:r>
          </a:p>
          <a:p>
            <a:pPr lvl="1"/>
            <a:r>
              <a:rPr lang="pt-PT" dirty="0">
                <a:solidFill>
                  <a:srgbClr val="000000"/>
                </a:solidFill>
                <a:ea typeface="+mn-lt"/>
                <a:cs typeface="+mn-lt"/>
              </a:rPr>
              <a:t>Boa </a:t>
            </a:r>
            <a:r>
              <a:rPr lang="pt-PT">
                <a:solidFill>
                  <a:srgbClr val="000000"/>
                </a:solidFill>
                <a:ea typeface="+mn-lt"/>
                <a:cs typeface="+mn-lt"/>
              </a:rPr>
              <a:t>visualização</a:t>
            </a:r>
            <a:r>
              <a:rPr lang="pt-PT" dirty="0">
                <a:solidFill>
                  <a:srgbClr val="000000"/>
                </a:solidFill>
                <a:ea typeface="+mn-lt"/>
                <a:cs typeface="+mn-lt"/>
              </a:rPr>
              <a:t> de </a:t>
            </a:r>
            <a:r>
              <a:rPr lang="pt-PT">
                <a:solidFill>
                  <a:srgbClr val="000000"/>
                </a:solidFill>
                <a:ea typeface="+mn-lt"/>
                <a:cs typeface="+mn-lt"/>
              </a:rPr>
              <a:t>dados e tratamento de dados</a:t>
            </a:r>
          </a:p>
          <a:p>
            <a:pPr lvl="1"/>
            <a:r>
              <a:rPr lang="pt-PT">
                <a:solidFill>
                  <a:srgbClr val="000000"/>
                </a:solidFill>
                <a:ea typeface="+mn-lt"/>
                <a:cs typeface="+mn-lt"/>
              </a:rPr>
              <a:t>Potencializando a CNN</a:t>
            </a:r>
            <a:endParaRPr lang="pt-PT" dirty="0">
              <a:solidFill>
                <a:srgbClr val="000000"/>
              </a:solidFill>
              <a:ea typeface="+mn-lt"/>
              <a:cs typeface="+mn-lt"/>
            </a:endParaRPr>
          </a:p>
          <a:p>
            <a:pPr lvl="1"/>
            <a:r>
              <a:rPr lang="pt-PT">
                <a:solidFill>
                  <a:srgbClr val="000000"/>
                </a:solidFill>
              </a:rPr>
              <a:t>Uso de ferramentas para a </a:t>
            </a:r>
            <a:r>
              <a:rPr lang="pt-PT" err="1">
                <a:solidFill>
                  <a:srgbClr val="000000"/>
                </a:solidFill>
              </a:rPr>
              <a:t>interpretabilidade</a:t>
            </a:r>
            <a:r>
              <a:rPr lang="pt-PT">
                <a:solidFill>
                  <a:srgbClr val="000000"/>
                </a:solidFill>
              </a:rPr>
              <a:t> de modelos</a:t>
            </a:r>
          </a:p>
          <a:p>
            <a:pPr marL="0" indent="0">
              <a:buNone/>
            </a:pPr>
            <a:r>
              <a:rPr lang="pt-PT" b="1">
                <a:solidFill>
                  <a:srgbClr val="000000"/>
                </a:solidFill>
              </a:rPr>
              <a:t>Melhorias:</a:t>
            </a:r>
            <a:endParaRPr lang="pt-PT" b="1" spc="0">
              <a:solidFill>
                <a:srgbClr val="000000"/>
              </a:solidFill>
            </a:endParaRPr>
          </a:p>
          <a:p>
            <a:pPr lvl="1"/>
            <a:r>
              <a:rPr lang="pt-PT" spc="10">
                <a:solidFill>
                  <a:srgbClr val="000000"/>
                </a:solidFill>
                <a:ea typeface="+mn-lt"/>
                <a:cs typeface="+mn-lt"/>
              </a:rPr>
              <a:t>Realização de mais testes ao </a:t>
            </a:r>
            <a:r>
              <a:rPr lang="pt-PT" i="1" spc="10" err="1">
                <a:solidFill>
                  <a:srgbClr val="000000"/>
                </a:solidFill>
                <a:ea typeface="+mn-lt"/>
                <a:cs typeface="+mn-lt"/>
              </a:rPr>
              <a:t>tunning</a:t>
            </a:r>
            <a:r>
              <a:rPr lang="pt-PT" spc="10">
                <a:solidFill>
                  <a:srgbClr val="000000"/>
                </a:solidFill>
                <a:ea typeface="+mn-lt"/>
                <a:cs typeface="+mn-lt"/>
              </a:rPr>
              <a:t> dos parâmetros</a:t>
            </a:r>
            <a:endParaRPr lang="pt-PT">
              <a:solidFill>
                <a:srgbClr val="000000"/>
              </a:solidFill>
              <a:ea typeface="+mn-lt"/>
              <a:cs typeface="+mn-lt"/>
            </a:endParaRPr>
          </a:p>
          <a:p>
            <a:pPr lvl="1"/>
            <a:r>
              <a:rPr lang="pt-PT">
                <a:ea typeface="+mn-lt"/>
                <a:cs typeface="+mn-lt"/>
              </a:rPr>
              <a:t>Diminuição do MAE do modelo</a:t>
            </a:r>
            <a:endParaRPr lang="pt-PT">
              <a:solidFill>
                <a:srgbClr val="000000"/>
              </a:solidFill>
            </a:endParaRPr>
          </a:p>
        </p:txBody>
      </p:sp>
      <p:pic>
        <p:nvPicPr>
          <p:cNvPr id="9" name="Imagem 9" descr="Uma imagem com texto, invertebrado, ctenophora, hydrozoa&#10;&#10;Descrição gerada automaticamente">
            <a:extLst>
              <a:ext uri="{FF2B5EF4-FFF2-40B4-BE49-F238E27FC236}">
                <a16:creationId xmlns:a16="http://schemas.microsoft.com/office/drawing/2014/main" id="{1AC107E2-E0C6-7BFB-48A9-5E800B5694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7200" y="1946719"/>
            <a:ext cx="4064000" cy="2294002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D85CFE05-AEDB-2D19-C900-1E3CA1C9615A}"/>
              </a:ext>
            </a:extLst>
          </p:cNvPr>
          <p:cNvSpPr txBox="1"/>
          <p:nvPr/>
        </p:nvSpPr>
        <p:spPr>
          <a:xfrm>
            <a:off x="1473200" y="5191760"/>
            <a:ext cx="852424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pt-PT">
                <a:ea typeface="+mn-lt"/>
                <a:cs typeface="+mn-lt"/>
              </a:rPr>
              <a:t>Futuramente, seria interessante explorar a utilização de um </a:t>
            </a:r>
            <a:r>
              <a:rPr lang="pt-PT" b="1" err="1">
                <a:ea typeface="+mn-lt"/>
                <a:cs typeface="+mn-lt"/>
              </a:rPr>
              <a:t>Autoencoder</a:t>
            </a:r>
            <a:r>
              <a:rPr lang="pt-PT" b="1">
                <a:ea typeface="+mn-lt"/>
                <a:cs typeface="+mn-lt"/>
              </a:rPr>
              <a:t> </a:t>
            </a:r>
            <a:r>
              <a:rPr lang="pt-PT">
                <a:ea typeface="+mn-lt"/>
                <a:cs typeface="+mn-lt"/>
              </a:rPr>
              <a:t>na rede e de </a:t>
            </a:r>
            <a:r>
              <a:rPr lang="pt-PT" b="1" err="1">
                <a:ea typeface="+mn-lt"/>
                <a:cs typeface="+mn-lt"/>
              </a:rPr>
              <a:t>Graph</a:t>
            </a:r>
            <a:r>
              <a:rPr lang="pt-PT" b="1">
                <a:ea typeface="+mn-lt"/>
                <a:cs typeface="+mn-lt"/>
              </a:rPr>
              <a:t> Neural Networks</a:t>
            </a:r>
            <a:r>
              <a:rPr lang="pt-PT">
                <a:ea typeface="+mn-lt"/>
                <a:cs typeface="+mn-lt"/>
              </a:rPr>
              <a:t>.</a:t>
            </a:r>
            <a:endParaRPr lang="pt-PT"/>
          </a:p>
        </p:txBody>
      </p:sp>
      <p:pic>
        <p:nvPicPr>
          <p:cNvPr id="13" name="Imagem 13" descr="Uma imagem com escuro, céu noturno&#10;&#10;Descrição gerada automaticamente">
            <a:extLst>
              <a:ext uri="{FF2B5EF4-FFF2-40B4-BE49-F238E27FC236}">
                <a16:creationId xmlns:a16="http://schemas.microsoft.com/office/drawing/2014/main" id="{80AAF571-0D28-7E0A-D47C-C2514088C7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762000" y="4505960"/>
            <a:ext cx="80264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9395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876248C8-0720-48AB-91BA-5F530BB41E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22092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5308D86-5A56-D8B9-12AE-5585B319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7716" y="286591"/>
            <a:ext cx="9692640" cy="1325562"/>
          </a:xfrm>
        </p:spPr>
        <p:txBody>
          <a:bodyPr>
            <a:normAutofit/>
          </a:bodyPr>
          <a:lstStyle/>
          <a:p>
            <a:r>
              <a:rPr lang="pt-PT">
                <a:latin typeface="Amasis MT Pro Medium"/>
                <a:cs typeface="Calibri Light"/>
              </a:rPr>
              <a:t>Índice</a:t>
            </a:r>
            <a:endParaRPr lang="pt-PT">
              <a:latin typeface="Amasis MT Pro Medium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23BEDA7-D0B8-4802-8168-92452653B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2EFF34B-7B1A-4F9D-8CEE-A40962BC7C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763724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Marcador de Posição de Conteúdo 16">
            <a:extLst>
              <a:ext uri="{FF2B5EF4-FFF2-40B4-BE49-F238E27FC236}">
                <a16:creationId xmlns:a16="http://schemas.microsoft.com/office/drawing/2014/main" id="{3CC81552-39DC-A5D5-55DD-315AD6D45C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41586" y="1759526"/>
            <a:ext cx="8595360" cy="4351337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pt-PT">
                <a:ea typeface="+mn-lt"/>
                <a:cs typeface="+mn-lt"/>
              </a:rPr>
              <a:t>Contextualização</a:t>
            </a:r>
            <a:endParaRPr lang="en-US">
              <a:ea typeface="+mn-lt"/>
              <a:cs typeface="+mn-lt"/>
            </a:endParaRPr>
          </a:p>
          <a:p>
            <a:pPr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pt-PT">
                <a:ea typeface="+mn-lt"/>
                <a:cs typeface="+mn-lt"/>
              </a:rPr>
              <a:t>Metodologia </a:t>
            </a:r>
            <a:endParaRPr lang="en-US">
              <a:ea typeface="+mn-lt"/>
              <a:cs typeface="+mn-lt"/>
            </a:endParaRPr>
          </a:p>
          <a:p>
            <a:pPr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pt-PT">
                <a:ea typeface="+mn-lt"/>
                <a:cs typeface="+mn-lt"/>
              </a:rPr>
              <a:t>Visualização dos Dados</a:t>
            </a:r>
            <a:endParaRPr lang="en-US">
              <a:ea typeface="+mn-lt"/>
              <a:cs typeface="+mn-lt"/>
            </a:endParaRPr>
          </a:p>
          <a:p>
            <a:pPr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pt-PT">
                <a:ea typeface="+mn-lt"/>
                <a:cs typeface="+mn-lt"/>
              </a:rPr>
              <a:t>Tratamento dos Dados</a:t>
            </a:r>
            <a:endParaRPr lang="en-US">
              <a:ea typeface="+mn-lt"/>
              <a:cs typeface="+mn-lt"/>
            </a:endParaRPr>
          </a:p>
          <a:p>
            <a:pPr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pt-PT">
                <a:ea typeface="+mn-lt"/>
                <a:cs typeface="+mn-lt"/>
              </a:rPr>
              <a:t>Modelo Desenvolvido</a:t>
            </a:r>
            <a:endParaRPr lang="en-US">
              <a:ea typeface="+mn-lt"/>
              <a:cs typeface="+mn-lt"/>
            </a:endParaRPr>
          </a:p>
          <a:p>
            <a:pPr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pt-PT" dirty="0">
                <a:ea typeface="+mn-lt"/>
                <a:cs typeface="+mn-lt"/>
              </a:rPr>
              <a:t>Resultados e Análise Crítica </a:t>
            </a:r>
            <a:endParaRPr lang="en-US" dirty="0">
              <a:ea typeface="+mn-lt"/>
              <a:cs typeface="+mn-lt"/>
            </a:endParaRPr>
          </a:p>
          <a:p>
            <a:pPr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pt-PT" dirty="0">
                <a:ea typeface="+mn-lt"/>
                <a:cs typeface="+mn-lt"/>
              </a:rPr>
              <a:t>Conclusão e Trabalho Futuro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7242290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7">
            <a:extLst>
              <a:ext uri="{FF2B5EF4-FFF2-40B4-BE49-F238E27FC236}">
                <a16:creationId xmlns:a16="http://schemas.microsoft.com/office/drawing/2014/main" id="{457F168B-F27F-77EE-92FB-6365286A078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2109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407825" y="1829493"/>
            <a:ext cx="9144000" cy="134864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1">
                <a:solidFill>
                  <a:srgbClr val="FFFFFF"/>
                </a:solidFill>
                <a:latin typeface="CMR12"/>
              </a:rPr>
              <a:t>Deep Learning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478140" y="3172087"/>
            <a:ext cx="9144000" cy="73598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err="1">
                <a:solidFill>
                  <a:srgbClr val="FFFFFF"/>
                </a:solidFill>
                <a:latin typeface="Calibri Light"/>
                <a:cs typeface="Calibri Light"/>
              </a:rPr>
              <a:t>Previsão</a:t>
            </a:r>
            <a:r>
              <a:rPr lang="en-US">
                <a:solidFill>
                  <a:srgbClr val="FFFFFF"/>
                </a:solidFill>
                <a:latin typeface="Calibri Light"/>
                <a:cs typeface="Calibri Light"/>
              </a:rPr>
              <a:t> da </a:t>
            </a:r>
            <a:r>
              <a:rPr lang="en-US" err="1">
                <a:solidFill>
                  <a:srgbClr val="FFFFFF"/>
                </a:solidFill>
                <a:latin typeface="Calibri Light"/>
                <a:cs typeface="Calibri Light"/>
              </a:rPr>
              <a:t>idade</a:t>
            </a:r>
            <a:r>
              <a:rPr lang="en-US">
                <a:solidFill>
                  <a:srgbClr val="FFFFFF"/>
                </a:solidFill>
                <a:latin typeface="Calibri Light"/>
                <a:cs typeface="Calibri Light"/>
              </a:rPr>
              <a:t> cerebral a </a:t>
            </a:r>
            <a:r>
              <a:rPr lang="en-US" err="1">
                <a:solidFill>
                  <a:srgbClr val="FFFFFF"/>
                </a:solidFill>
                <a:latin typeface="Calibri Light"/>
                <a:cs typeface="Calibri Light"/>
              </a:rPr>
              <a:t>partir</a:t>
            </a:r>
            <a:r>
              <a:rPr lang="en-US">
                <a:solidFill>
                  <a:srgbClr val="FFFFFF"/>
                </a:solidFill>
                <a:latin typeface="Calibri Light"/>
                <a:cs typeface="Calibri Light"/>
              </a:rPr>
              <a:t> da </a:t>
            </a:r>
            <a:r>
              <a:rPr lang="en-US" err="1">
                <a:solidFill>
                  <a:srgbClr val="FFFFFF"/>
                </a:solidFill>
                <a:latin typeface="Calibri Light"/>
                <a:cs typeface="Calibri Light"/>
              </a:rPr>
              <a:t>sua</a:t>
            </a:r>
            <a:r>
              <a:rPr lang="en-US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lang="en-US" err="1">
                <a:solidFill>
                  <a:srgbClr val="FFFFFF"/>
                </a:solidFill>
                <a:latin typeface="Calibri Light"/>
                <a:cs typeface="Calibri Light"/>
              </a:rPr>
              <a:t>conectividade</a:t>
            </a:r>
            <a:r>
              <a:rPr lang="en-US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lang="en-US" err="1">
                <a:solidFill>
                  <a:srgbClr val="FFFFFF"/>
                </a:solidFill>
                <a:latin typeface="Calibri Light"/>
                <a:cs typeface="Calibri Light"/>
              </a:rPr>
              <a:t>estrutural</a:t>
            </a:r>
            <a:endParaRPr lang="en-US">
              <a:solidFill>
                <a:srgbClr val="FFFFFF"/>
              </a:solidFill>
              <a:latin typeface="Calibri Light"/>
              <a:cs typeface="Calibri Light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B8CF0F4D-800B-022A-780E-7A80205ECBF2}"/>
              </a:ext>
            </a:extLst>
          </p:cNvPr>
          <p:cNvSpPr txBox="1"/>
          <p:nvPr/>
        </p:nvSpPr>
        <p:spPr>
          <a:xfrm>
            <a:off x="769759" y="5054976"/>
            <a:ext cx="3226419" cy="143116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600"/>
              </a:spcAft>
            </a:pPr>
            <a:r>
              <a:rPr lang="pt-PT" dirty="0">
                <a:latin typeface="Calibri Light"/>
                <a:cs typeface="Calibri Light"/>
              </a:rPr>
              <a:t>Filipa Pereira PG46978</a:t>
            </a:r>
          </a:p>
          <a:p>
            <a:pPr>
              <a:spcAft>
                <a:spcPts val="600"/>
              </a:spcAft>
            </a:pPr>
            <a:r>
              <a:rPr lang="pt-PT" dirty="0">
                <a:latin typeface="Calibri Light"/>
                <a:cs typeface="Calibri"/>
              </a:rPr>
              <a:t>Carolina </a:t>
            </a:r>
            <a:r>
              <a:rPr lang="pt-PT" dirty="0" err="1">
                <a:latin typeface="Calibri Light"/>
                <a:cs typeface="Calibri"/>
              </a:rPr>
              <a:t>Santejo</a:t>
            </a:r>
            <a:r>
              <a:rPr lang="pt-PT" dirty="0">
                <a:latin typeface="Calibri Light"/>
                <a:cs typeface="Calibri"/>
              </a:rPr>
              <a:t> PG47102</a:t>
            </a:r>
          </a:p>
          <a:p>
            <a:pPr>
              <a:spcAft>
                <a:spcPts val="600"/>
              </a:spcAft>
            </a:pPr>
            <a:r>
              <a:rPr lang="pt-PT" dirty="0">
                <a:latin typeface="Calibri Light"/>
                <a:cs typeface="Calibri"/>
              </a:rPr>
              <a:t>Luís Pinto PG47428</a:t>
            </a:r>
          </a:p>
          <a:p>
            <a:pPr>
              <a:spcAft>
                <a:spcPts val="600"/>
              </a:spcAft>
            </a:pPr>
            <a:r>
              <a:rPr lang="pt-PT" dirty="0">
                <a:latin typeface="Calibri Light"/>
                <a:cs typeface="Calibri"/>
              </a:rPr>
              <a:t>Raquel Costa PG47600</a:t>
            </a:r>
          </a:p>
        </p:txBody>
      </p:sp>
      <p:pic>
        <p:nvPicPr>
          <p:cNvPr id="5" name="Imagem 5">
            <a:extLst>
              <a:ext uri="{FF2B5EF4-FFF2-40B4-BE49-F238E27FC236}">
                <a16:creationId xmlns:a16="http://schemas.microsoft.com/office/drawing/2014/main" id="{3F12D2BF-50DF-7870-B6D0-C728003AE8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8711" y="463493"/>
            <a:ext cx="1506188" cy="1368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1003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6F05DDE-5F2C-44F5-BACC-DED4737B11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36435E3-1914-4453-A41E-2849F6B488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2811"/>
            <a:ext cx="11292841" cy="4236483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DF40498-A4D1-F0AA-ED22-DA8CC33A4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8431" y="2174318"/>
            <a:ext cx="6507263" cy="186474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7200" err="1">
                <a:latin typeface="Amasis MT Pro Medium"/>
                <a:cs typeface="Calibri"/>
              </a:rPr>
              <a:t>Introdução</a:t>
            </a:r>
            <a:endParaRPr lang="en-US" sz="7200">
              <a:latin typeface="Amasis MT Pro Medium"/>
              <a:cs typeface="Calibri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56E287F-2B11-4E25-A381-2FB11B413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4233670"/>
            <a:ext cx="11292840" cy="262433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829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C54F04-ED23-0EDC-36B0-38A771A2F1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794" y="247007"/>
            <a:ext cx="9692640" cy="1325562"/>
          </a:xfrm>
        </p:spPr>
        <p:txBody>
          <a:bodyPr>
            <a:normAutofit/>
          </a:bodyPr>
          <a:lstStyle/>
          <a:p>
            <a:r>
              <a:rPr lang="pt-PT">
                <a:latin typeface="Amasis MT Pro Medium"/>
                <a:cs typeface="Calibri Light"/>
              </a:rPr>
              <a:t>Contextualização</a:t>
            </a:r>
            <a:endParaRPr lang="pt-PT">
              <a:latin typeface="Amasis MT Pro Medium"/>
            </a:endParaRPr>
          </a:p>
        </p:txBody>
      </p:sp>
      <p:sp>
        <p:nvSpPr>
          <p:cNvPr id="8" name="Marcador de Posição de Conteúdo 7">
            <a:extLst>
              <a:ext uri="{FF2B5EF4-FFF2-40B4-BE49-F238E27FC236}">
                <a16:creationId xmlns:a16="http://schemas.microsoft.com/office/drawing/2014/main" id="{42FC4F9D-C08A-9DE8-04C9-D82F6FD5E1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4262" y="2260147"/>
            <a:ext cx="4401509" cy="4246562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buFont typeface="Wingdings" pitchFamily="34" charset="0"/>
              <a:buChar char="q"/>
            </a:pPr>
            <a:r>
              <a:rPr lang="pt-PT">
                <a:latin typeface="Century Schoolbook"/>
                <a:cs typeface="Calibri"/>
              </a:rPr>
              <a:t>O envelhecimento da população provoca o aumento da prevalência de doenças neurodegenerativas.</a:t>
            </a:r>
            <a:endParaRPr lang="pt-PT"/>
          </a:p>
          <a:p>
            <a:pPr>
              <a:buFont typeface="Wingdings" pitchFamily="34" charset="0"/>
              <a:buChar char="q"/>
            </a:pPr>
            <a:endParaRPr lang="pt-PT">
              <a:latin typeface="Century Schoolbook"/>
              <a:ea typeface="+mn-lt"/>
              <a:cs typeface="+mn-lt"/>
            </a:endParaRPr>
          </a:p>
          <a:p>
            <a:pPr>
              <a:buFont typeface="Wingdings" pitchFamily="34" charset="0"/>
              <a:buChar char="q"/>
            </a:pPr>
            <a:r>
              <a:rPr lang="pt-PT">
                <a:latin typeface="Century Schoolbook"/>
                <a:ea typeface="+mn-lt"/>
                <a:cs typeface="+mn-lt"/>
              </a:rPr>
              <a:t>Têm sido desenvolvidos modelos de aprendizagem profunda capazes de prever a idade cerebral de um indivíduo.</a:t>
            </a:r>
            <a:endParaRPr lang="pt-PT">
              <a:latin typeface="Century Schoolbook"/>
            </a:endParaRPr>
          </a:p>
          <a:p>
            <a:endParaRPr lang="pt-PT"/>
          </a:p>
        </p:txBody>
      </p:sp>
      <p:pic>
        <p:nvPicPr>
          <p:cNvPr id="5" name="Imagem 6" descr="Uma imagem com texto, pose, diferente, cacho&#10;&#10;Descrição gerada automaticamente">
            <a:extLst>
              <a:ext uri="{FF2B5EF4-FFF2-40B4-BE49-F238E27FC236}">
                <a16:creationId xmlns:a16="http://schemas.microsoft.com/office/drawing/2014/main" id="{794ADD09-EA15-F551-2A48-2C7D822F90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375"/>
          <a:stretch/>
        </p:blipFill>
        <p:spPr>
          <a:xfrm>
            <a:off x="5739740" y="2155262"/>
            <a:ext cx="4965624" cy="3018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4747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C54F04-ED23-0EDC-36B0-38A771A2F1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37" y="543889"/>
            <a:ext cx="9692640" cy="890134"/>
          </a:xfrm>
        </p:spPr>
        <p:txBody>
          <a:bodyPr/>
          <a:lstStyle/>
          <a:p>
            <a:r>
              <a:rPr lang="pt-PT">
                <a:latin typeface="Amasis MT Pro Medium"/>
                <a:cs typeface="Calibri Light"/>
              </a:rPr>
              <a:t>Metodologia</a:t>
            </a:r>
            <a:endParaRPr lang="pt-PT">
              <a:latin typeface="Amasis MT Pro Medium"/>
            </a:endParaRPr>
          </a:p>
        </p:txBody>
      </p:sp>
      <p:pic>
        <p:nvPicPr>
          <p:cNvPr id="4" name="Imagem 4">
            <a:extLst>
              <a:ext uri="{FF2B5EF4-FFF2-40B4-BE49-F238E27FC236}">
                <a16:creationId xmlns:a16="http://schemas.microsoft.com/office/drawing/2014/main" id="{C38DDF4E-BE3A-4594-B8BB-92D40FEED1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3616" y="2458833"/>
            <a:ext cx="10562389" cy="2411828"/>
          </a:xfrm>
        </p:spPr>
      </p:pic>
    </p:spTree>
    <p:extLst>
      <p:ext uri="{BB962C8B-B14F-4D97-AF65-F5344CB8AC3E}">
        <p14:creationId xmlns:p14="http://schemas.microsoft.com/office/powerpoint/2010/main" val="15100863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6F05DDE-5F2C-44F5-BACC-DED4737B11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36435E3-1914-4453-A41E-2849F6B488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2811"/>
            <a:ext cx="11292841" cy="4236483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DF40498-A4D1-F0AA-ED22-DA8CC33A4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172" y="1184706"/>
            <a:ext cx="9941211" cy="34283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6000" err="1">
                <a:latin typeface="Amasis MT Pro Medium"/>
              </a:rPr>
              <a:t>Visualização</a:t>
            </a:r>
            <a:r>
              <a:rPr lang="en-US" sz="6000">
                <a:latin typeface="Amasis MT Pro Medium"/>
              </a:rPr>
              <a:t> e </a:t>
            </a:r>
            <a:r>
              <a:rPr lang="en-US" sz="6000" err="1">
                <a:latin typeface="Amasis MT Pro Medium"/>
              </a:rPr>
              <a:t>Exploração</a:t>
            </a:r>
            <a:endParaRPr lang="en-US" sz="6000">
              <a:latin typeface="Amasis MT Pro Medium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56E287F-2B11-4E25-A381-2FB11B413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4233670"/>
            <a:ext cx="11292840" cy="262433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5163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AC35BE6-3AD7-8D93-D6CA-04C64E5DDB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664" y="-396"/>
            <a:ext cx="9692640" cy="1325562"/>
          </a:xfrm>
        </p:spPr>
        <p:txBody>
          <a:bodyPr/>
          <a:lstStyle/>
          <a:p>
            <a:r>
              <a:rPr lang="pt-PT">
                <a:latin typeface="Amasis MT Pro Medium"/>
                <a:cs typeface="Calibri Light"/>
              </a:rPr>
              <a:t>Visualização do .MAT </a:t>
            </a:r>
            <a:endParaRPr lang="pt-PT">
              <a:latin typeface="Amasis MT Pro Medium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70EC695-671A-499E-EECF-05869AE967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765" r="13575" b="19128"/>
          <a:stretch/>
        </p:blipFill>
        <p:spPr>
          <a:xfrm>
            <a:off x="7192124" y="2413371"/>
            <a:ext cx="2957461" cy="2995503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BF146614-2B99-C3FB-EB74-64A55436DD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688" y="1669086"/>
            <a:ext cx="5636635" cy="3704400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FA95EC10-3347-0AB5-0F2A-AAF2A9600595}"/>
              </a:ext>
            </a:extLst>
          </p:cNvPr>
          <p:cNvSpPr txBox="1"/>
          <p:nvPr/>
        </p:nvSpPr>
        <p:spPr>
          <a:xfrm>
            <a:off x="2312896" y="5558117"/>
            <a:ext cx="2949388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PT" sz="1600" dirty="0"/>
              <a:t>Representação Matricial da conectividade cerebral</a:t>
            </a:r>
            <a:endParaRPr lang="pt-PT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8104B1DF-1460-79E3-6798-6120B044F175}"/>
              </a:ext>
            </a:extLst>
          </p:cNvPr>
          <p:cNvSpPr txBox="1"/>
          <p:nvPr/>
        </p:nvSpPr>
        <p:spPr>
          <a:xfrm>
            <a:off x="7198660" y="5593975"/>
            <a:ext cx="2949388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PT" sz="1600" dirty="0"/>
              <a:t>Regiões do cérebro mais conectadas</a:t>
            </a:r>
            <a:endParaRPr lang="pt-PT" dirty="0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8320148A-6C6E-1E6E-00C5-57A3D45152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8620"/>
          <a:stretch/>
        </p:blipFill>
        <p:spPr>
          <a:xfrm rot="16200000">
            <a:off x="8743017" y="3542923"/>
            <a:ext cx="3710190" cy="385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8573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7">
            <a:extLst>
              <a:ext uri="{FF2B5EF4-FFF2-40B4-BE49-F238E27FC236}">
                <a16:creationId xmlns:a16="http://schemas.microsoft.com/office/drawing/2014/main" id="{06E2B001-356E-EA69-9652-CB359C1F23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168" y="1869607"/>
            <a:ext cx="4392705" cy="3716691"/>
          </a:xfrm>
          <a:prstGeom prst="rect">
            <a:avLst/>
          </a:prstGeom>
        </p:spPr>
      </p:pic>
      <p:pic>
        <p:nvPicPr>
          <p:cNvPr id="9" name="Imagem 9" descr="Uma imagem com mesa&#10;&#10;Descrição gerada automaticamente">
            <a:extLst>
              <a:ext uri="{FF2B5EF4-FFF2-40B4-BE49-F238E27FC236}">
                <a16:creationId xmlns:a16="http://schemas.microsoft.com/office/drawing/2014/main" id="{743C9B4C-0017-31C8-BA1D-3F6A68FBCD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8372" y="1871798"/>
            <a:ext cx="4339955" cy="3559778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4172E7F2-AB20-6A3A-C91B-3E6B42D6CCA4}"/>
              </a:ext>
            </a:extLst>
          </p:cNvPr>
          <p:cNvSpPr txBox="1"/>
          <p:nvPr/>
        </p:nvSpPr>
        <p:spPr>
          <a:xfrm>
            <a:off x="1676920" y="5847586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dirty="0"/>
              <a:t>Matriz de correlação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E28E5F6B-7333-DF70-4629-566DBD575B07}"/>
              </a:ext>
            </a:extLst>
          </p:cNvPr>
          <p:cNvSpPr txBox="1"/>
          <p:nvPr/>
        </p:nvSpPr>
        <p:spPr>
          <a:xfrm>
            <a:off x="6977009" y="5847586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dirty="0"/>
              <a:t>Descrição dos atributos</a:t>
            </a:r>
          </a:p>
        </p:txBody>
      </p:sp>
      <p:sp>
        <p:nvSpPr>
          <p:cNvPr id="13" name="Título 1">
            <a:extLst>
              <a:ext uri="{FF2B5EF4-FFF2-40B4-BE49-F238E27FC236}">
                <a16:creationId xmlns:a16="http://schemas.microsoft.com/office/drawing/2014/main" id="{594160D7-3CA9-9B88-1416-08CBD181DAD9}"/>
              </a:ext>
            </a:extLst>
          </p:cNvPr>
          <p:cNvSpPr txBox="1">
            <a:spLocks/>
          </p:cNvSpPr>
          <p:nvPr/>
        </p:nvSpPr>
        <p:spPr>
          <a:xfrm>
            <a:off x="519664" y="-396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>
                <a:latin typeface="Amasis MT Pro Medium"/>
                <a:cs typeface="Calibri Light"/>
              </a:rPr>
              <a:t>Visualização do .CSV</a:t>
            </a:r>
            <a:endParaRPr lang="pt-PT">
              <a:latin typeface="Amasis MT Pro Medium"/>
            </a:endParaRPr>
          </a:p>
        </p:txBody>
      </p:sp>
    </p:spTree>
    <p:extLst>
      <p:ext uri="{BB962C8B-B14F-4D97-AF65-F5344CB8AC3E}">
        <p14:creationId xmlns:p14="http://schemas.microsoft.com/office/powerpoint/2010/main" val="36160754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1F88EA-179F-248A-7172-17CDF81FBA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899" y="-242093"/>
            <a:ext cx="9692640" cy="1325562"/>
          </a:xfrm>
        </p:spPr>
        <p:txBody>
          <a:bodyPr/>
          <a:lstStyle/>
          <a:p>
            <a:r>
              <a:rPr lang="pt-PT">
                <a:latin typeface="Amasis MT Pro Medium"/>
              </a:rPr>
              <a:t>Visualização do .CSV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C6794515-363D-F9F6-CDB8-A9A9F3CF9E3E}"/>
              </a:ext>
            </a:extLst>
          </p:cNvPr>
          <p:cNvSpPr txBox="1"/>
          <p:nvPr/>
        </p:nvSpPr>
        <p:spPr>
          <a:xfrm>
            <a:off x="7010400" y="5496838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/>
              <a:t>Distribuição da Idade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92642420-9E05-F57B-446E-347572D2D6C3}"/>
              </a:ext>
            </a:extLst>
          </p:cNvPr>
          <p:cNvSpPr txBox="1"/>
          <p:nvPr/>
        </p:nvSpPr>
        <p:spPr>
          <a:xfrm>
            <a:off x="1488509" y="5496838"/>
            <a:ext cx="292065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/>
              <a:t>Distribuição da Educação</a:t>
            </a:r>
          </a:p>
        </p:txBody>
      </p:sp>
      <p:pic>
        <p:nvPicPr>
          <p:cNvPr id="10" name="Imagem 10">
            <a:extLst>
              <a:ext uri="{FF2B5EF4-FFF2-40B4-BE49-F238E27FC236}">
                <a16:creationId xmlns:a16="http://schemas.microsoft.com/office/drawing/2014/main" id="{1556C5B0-6218-7EF6-BBCF-7D1A92FBA8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742" y="1824848"/>
            <a:ext cx="4831976" cy="3620680"/>
          </a:xfrm>
          <a:prstGeom prst="rect">
            <a:avLst/>
          </a:prstGeom>
        </p:spPr>
      </p:pic>
      <p:pic>
        <p:nvPicPr>
          <p:cNvPr id="11" name="Imagem 11">
            <a:extLst>
              <a:ext uri="{FF2B5EF4-FFF2-40B4-BE49-F238E27FC236}">
                <a16:creationId xmlns:a16="http://schemas.microsoft.com/office/drawing/2014/main" id="{84C76C1B-E202-E2AB-FD4B-6B94BC7C4E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3952" y="1829219"/>
            <a:ext cx="4742329" cy="3611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700289"/>
      </p:ext>
    </p:extLst>
  </p:cSld>
  <p:clrMapOvr>
    <a:masterClrMapping/>
  </p:clrMapOvr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Ecrã Panorâmico</PresentationFormat>
  <Slides>20</Slides>
  <Notes>1</Notes>
  <HiddenSlides>0</HiddenSlides>
  <ScaleCrop>false</ScaleCrop>
  <HeadingPairs>
    <vt:vector size="4" baseType="variant">
      <vt:variant>
        <vt:lpstr>Tema</vt:lpstr>
      </vt:variant>
      <vt:variant>
        <vt:i4>1</vt:i4>
      </vt:variant>
      <vt:variant>
        <vt:lpstr>Títulos dos diapositivos</vt:lpstr>
      </vt:variant>
      <vt:variant>
        <vt:i4>20</vt:i4>
      </vt:variant>
    </vt:vector>
  </HeadingPairs>
  <TitlesOfParts>
    <vt:vector size="21" baseType="lpstr">
      <vt:lpstr>View</vt:lpstr>
      <vt:lpstr>Deep Learning</vt:lpstr>
      <vt:lpstr>Índice</vt:lpstr>
      <vt:lpstr>Introdução</vt:lpstr>
      <vt:lpstr>Contextualização</vt:lpstr>
      <vt:lpstr>Metodologia</vt:lpstr>
      <vt:lpstr>Visualização e Exploração</vt:lpstr>
      <vt:lpstr>Visualização do .MAT </vt:lpstr>
      <vt:lpstr>Apresentação do PowerPoint</vt:lpstr>
      <vt:lpstr>Visualização do .CSV</vt:lpstr>
      <vt:lpstr>Tratamento de Dados</vt:lpstr>
      <vt:lpstr>Tratamento</vt:lpstr>
      <vt:lpstr>Modelo Desenvolvido</vt:lpstr>
      <vt:lpstr>Arquitetura do Modelo</vt:lpstr>
      <vt:lpstr>Apresentação do PowerPoint</vt:lpstr>
      <vt:lpstr>Apresentação do PowerPoint</vt:lpstr>
      <vt:lpstr>Resultados e Análise Crítica</vt:lpstr>
      <vt:lpstr>Apresentação do PowerPoint</vt:lpstr>
      <vt:lpstr>Apresentação do PowerPoint</vt:lpstr>
      <vt:lpstr>Apresentação do PowerPoint</vt:lpstr>
      <vt:lpstr>Deep Learning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/>
  <cp:revision>593</cp:revision>
  <dcterms:created xsi:type="dcterms:W3CDTF">2022-05-14T17:46:06Z</dcterms:created>
  <dcterms:modified xsi:type="dcterms:W3CDTF">2022-05-19T22:27:55Z</dcterms:modified>
</cp:coreProperties>
</file>